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4686" autoAdjust="0"/>
  </p:normalViewPr>
  <p:slideViewPr>
    <p:cSldViewPr snapToGrid="0">
      <p:cViewPr varScale="1">
        <p:scale>
          <a:sx n="54" d="100"/>
          <a:sy n="54" d="100"/>
        </p:scale>
        <p:origin x="-1320" y="-7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EF8234-009B-4C66-8419-691FE39CCFAE}" type="datetimeFigureOut">
              <a:rPr lang="en-US" smtClean="0"/>
              <a:pPr/>
              <a:t>4/15/2020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E9C1B7-BB7E-401C-B9FD-654A57850839}" type="slidenum">
              <a:rPr lang="en-US" smtClean="0"/>
              <a:pPr/>
              <a:t>‹#›</a:t>
            </a:fld>
            <a:endParaRPr lang="en-US" dirty="0"/>
          </a:p>
        </p:txBody>
      </p:sp>
    </p:spTree>
    <p:extLst>
      <p:ext uri="{BB962C8B-B14F-4D97-AF65-F5344CB8AC3E}">
        <p14:creationId xmlns="" xmlns:p14="http://schemas.microsoft.com/office/powerpoint/2010/main" val="1302658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preparedness to make a successful and smooth transition into a school is referred to as children’s redness. Readiness is attained through planning children's activities early in advance and preparing them physiologically for school. The children must also play their role by actively participating in skill-building activities. Notably, readiness among children does require not only academic concentration but also a much broader range of skills. Children who are ready to join a preschool must have a sense of self-care, whereby they can handle their dishes and toileting needs.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5CE9C1B7-BB7E-401C-B9FD-654A57850839}" type="slidenum">
              <a:rPr lang="en-US" smtClean="0"/>
              <a:pPr/>
              <a:t>2</a:t>
            </a:fld>
            <a:endParaRPr lang="en-US" dirty="0"/>
          </a:p>
        </p:txBody>
      </p:sp>
    </p:spTree>
    <p:extLst>
      <p:ext uri="{BB962C8B-B14F-4D97-AF65-F5344CB8AC3E}">
        <p14:creationId xmlns="" xmlns:p14="http://schemas.microsoft.com/office/powerpoint/2010/main" val="1762417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Readiness among children is a vital tool for academic success. According to Bell, Bayliss, Glauert &amp; Ohan, (2018), preparation makes work for teachers less cumbersome, a situation that assists in shaping children's skills further. It is easier for a prepared child to plays with peers as opposed to unprepared ones. Bayliss, Glauert &amp; Ohan, (2018) also advise parents to prepare their child for school, hence boosting their social interactions. Importantly, preparedness triggers children positively by elevating their skills academically.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5CE9C1B7-BB7E-401C-B9FD-654A57850839}" type="slidenum">
              <a:rPr lang="en-US" smtClean="0"/>
              <a:pPr/>
              <a:t>3</a:t>
            </a:fld>
            <a:endParaRPr lang="en-US" dirty="0"/>
          </a:p>
        </p:txBody>
      </p:sp>
    </p:spTree>
    <p:extLst>
      <p:ext uri="{BB962C8B-B14F-4D97-AF65-F5344CB8AC3E}">
        <p14:creationId xmlns="" xmlns:p14="http://schemas.microsoft.com/office/powerpoint/2010/main" val="3344479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teacher or parent needs to equip a child with the necessary information, which will be the central driver for improved listening skills. Listening skills will assist the child in capturing class notes. Brooks &amp; Murray (2018) suggest that a well-prepared child stands a higher chance of possessing exceptional reading skills, thereby elevating success levels. Brooks &amp; Murray (2018) opine that parents who advocate for getting their children ready for preschool experiences minimal challenges when it comes to following instructions. Again, such children have a high tendency to ask questions, which is among the critical tools for learning.</a:t>
            </a:r>
          </a:p>
          <a:p>
            <a:endParaRPr lang="en-US" dirty="0"/>
          </a:p>
        </p:txBody>
      </p:sp>
      <p:sp>
        <p:nvSpPr>
          <p:cNvPr id="4" name="Slide Number Placeholder 3"/>
          <p:cNvSpPr>
            <a:spLocks noGrp="1"/>
          </p:cNvSpPr>
          <p:nvPr>
            <p:ph type="sldNum" sz="quarter" idx="10"/>
          </p:nvPr>
        </p:nvSpPr>
        <p:spPr/>
        <p:txBody>
          <a:bodyPr/>
          <a:lstStyle/>
          <a:p>
            <a:fld id="{5CE9C1B7-BB7E-401C-B9FD-654A57850839}" type="slidenum">
              <a:rPr lang="en-US" smtClean="0"/>
              <a:pPr/>
              <a:t>4</a:t>
            </a:fld>
            <a:endParaRPr lang="en-US" dirty="0"/>
          </a:p>
        </p:txBody>
      </p:sp>
    </p:spTree>
    <p:extLst>
      <p:ext uri="{BB962C8B-B14F-4D97-AF65-F5344CB8AC3E}">
        <p14:creationId xmlns="" xmlns:p14="http://schemas.microsoft.com/office/powerpoint/2010/main" val="250441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preschool which is intending to get children ready for school should modify and decorated fields for playing purposes. Again, it should have Well-trained children’s teachers who will aid in providing child-centered education. Bates (2019) suggested that a preschool intending to prepare a child for a learning environment should have graphic related books that the appropriate literature (Bates, 2019). Importantly, a preschool should collaborate with children’s parents to ensure that they have access to necessary assistance.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5CE9C1B7-BB7E-401C-B9FD-654A57850839}" type="slidenum">
              <a:rPr lang="en-US" smtClean="0"/>
              <a:pPr/>
              <a:t>5</a:t>
            </a:fld>
            <a:endParaRPr lang="en-US" dirty="0"/>
          </a:p>
        </p:txBody>
      </p:sp>
    </p:spTree>
    <p:extLst>
      <p:ext uri="{BB962C8B-B14F-4D97-AF65-F5344CB8AC3E}">
        <p14:creationId xmlns="" xmlns:p14="http://schemas.microsoft.com/office/powerpoint/2010/main" val="1681602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school with child preparedness motive should put in place visual strategies or aids purposely to boost learner's understanding. Visual aids stand as among learning tools that provide children with a more involving learning method. Again, these schools should have strategies where children can move out of school to explore further, for instance, in areas like zoos. Warren, Daraganova &amp; O’Connor (2018) enlightened that children's preschools should take a keynote when it comes to putting in place security measures. Children's security must be emphasized, and the school's management should make classrooms as much attractive as possible to boost learning.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5CE9C1B7-BB7E-401C-B9FD-654A57850839}" type="slidenum">
              <a:rPr lang="en-US" smtClean="0"/>
              <a:pPr/>
              <a:t>6</a:t>
            </a:fld>
            <a:endParaRPr lang="en-US" dirty="0"/>
          </a:p>
        </p:txBody>
      </p:sp>
    </p:spTree>
    <p:extLst>
      <p:ext uri="{BB962C8B-B14F-4D97-AF65-F5344CB8AC3E}">
        <p14:creationId xmlns="" xmlns:p14="http://schemas.microsoft.com/office/powerpoint/2010/main" val="3958003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Self-regulation will be a crucial skill for a child who is planning to enroll in kindergarten school. This skill entails the ability to change, maintain, and obtain the emotions and behavior necessary for a particular task (Bates, 2019). The second skill is sensory processing, which demands the child to process neural simulations that will influence learning and attention. Being well versed with receptive language is a crucial skill among the children since it boosts comprehension of spoken language. Bates (2019) highlights expressive language to be another vital skill for children, as it aids them in communicating their needs appropriately. In addition to language expression, the child should learn how to articulate words exceptionally to avoid misunderstanding.     </a:t>
            </a:r>
          </a:p>
          <a:p>
            <a:endParaRPr lang="en-US" dirty="0"/>
          </a:p>
        </p:txBody>
      </p:sp>
      <p:sp>
        <p:nvSpPr>
          <p:cNvPr id="4" name="Slide Number Placeholder 3"/>
          <p:cNvSpPr>
            <a:spLocks noGrp="1"/>
          </p:cNvSpPr>
          <p:nvPr>
            <p:ph type="sldNum" sz="quarter" idx="10"/>
          </p:nvPr>
        </p:nvSpPr>
        <p:spPr/>
        <p:txBody>
          <a:bodyPr/>
          <a:lstStyle/>
          <a:p>
            <a:fld id="{5CE9C1B7-BB7E-401C-B9FD-654A57850839}" type="slidenum">
              <a:rPr lang="en-US" smtClean="0"/>
              <a:pPr/>
              <a:t>7</a:t>
            </a:fld>
            <a:endParaRPr lang="en-US" dirty="0"/>
          </a:p>
        </p:txBody>
      </p:sp>
    </p:spTree>
    <p:extLst>
      <p:ext uri="{BB962C8B-B14F-4D97-AF65-F5344CB8AC3E}">
        <p14:creationId xmlns="" xmlns:p14="http://schemas.microsoft.com/office/powerpoint/2010/main" val="2551521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E4CCB9-ADAB-4344-AD75-D86DA6C63E8A}" type="datetimeFigureOut">
              <a:rPr lang="en-US" smtClean="0"/>
              <a:pPr/>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2A3AB7-8F10-46A3-A6F7-C09F8EBB933B}" type="slidenum">
              <a:rPr lang="en-US" smtClean="0"/>
              <a:pPr/>
              <a:t>‹#›</a:t>
            </a:fld>
            <a:endParaRPr lang="en-US" dirty="0"/>
          </a:p>
        </p:txBody>
      </p:sp>
    </p:spTree>
    <p:extLst>
      <p:ext uri="{BB962C8B-B14F-4D97-AF65-F5344CB8AC3E}">
        <p14:creationId xmlns="" xmlns:p14="http://schemas.microsoft.com/office/powerpoint/2010/main" val="2482761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E4CCB9-ADAB-4344-AD75-D86DA6C63E8A}" type="datetimeFigureOut">
              <a:rPr lang="en-US" smtClean="0"/>
              <a:pPr/>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2A3AB7-8F10-46A3-A6F7-C09F8EBB933B}" type="slidenum">
              <a:rPr lang="en-US" smtClean="0"/>
              <a:pPr/>
              <a:t>‹#›</a:t>
            </a:fld>
            <a:endParaRPr lang="en-US" dirty="0"/>
          </a:p>
        </p:txBody>
      </p:sp>
    </p:spTree>
    <p:extLst>
      <p:ext uri="{BB962C8B-B14F-4D97-AF65-F5344CB8AC3E}">
        <p14:creationId xmlns="" xmlns:p14="http://schemas.microsoft.com/office/powerpoint/2010/main" val="652869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E4CCB9-ADAB-4344-AD75-D86DA6C63E8A}" type="datetimeFigureOut">
              <a:rPr lang="en-US" smtClean="0"/>
              <a:pPr/>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2A3AB7-8F10-46A3-A6F7-C09F8EBB933B}" type="slidenum">
              <a:rPr lang="en-US" smtClean="0"/>
              <a:pPr/>
              <a:t>‹#›</a:t>
            </a:fld>
            <a:endParaRPr lang="en-US" dirty="0"/>
          </a:p>
        </p:txBody>
      </p:sp>
    </p:spTree>
    <p:extLst>
      <p:ext uri="{BB962C8B-B14F-4D97-AF65-F5344CB8AC3E}">
        <p14:creationId xmlns="" xmlns:p14="http://schemas.microsoft.com/office/powerpoint/2010/main" val="3898842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E4CCB9-ADAB-4344-AD75-D86DA6C63E8A}" type="datetimeFigureOut">
              <a:rPr lang="en-US" smtClean="0"/>
              <a:pPr/>
              <a:t>4/15/2020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62A3AB7-8F10-46A3-A6F7-C09F8EBB933B}" type="slidenum">
              <a:rPr lang="en-US" smtClean="0"/>
              <a:pPr/>
              <a:t>‹#›</a:t>
            </a:fld>
            <a:endParaRPr lang="en-US" dirty="0"/>
          </a:p>
        </p:txBody>
      </p:sp>
    </p:spTree>
    <p:extLst>
      <p:ext uri="{BB962C8B-B14F-4D97-AF65-F5344CB8AC3E}">
        <p14:creationId xmlns="" xmlns:p14="http://schemas.microsoft.com/office/powerpoint/2010/main" val="4164215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E4CCB9-ADAB-4344-AD75-D86DA6C63E8A}" type="datetimeFigureOut">
              <a:rPr lang="en-US" smtClean="0"/>
              <a:pPr/>
              <a:t>4/15/2020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62A3AB7-8F10-46A3-A6F7-C09F8EBB933B}" type="slidenum">
              <a:rPr lang="en-US" smtClean="0"/>
              <a:pPr/>
              <a:t>‹#›</a:t>
            </a:fld>
            <a:endParaRPr lang="en-US" dirty="0"/>
          </a:p>
        </p:txBody>
      </p:sp>
    </p:spTree>
    <p:extLst>
      <p:ext uri="{BB962C8B-B14F-4D97-AF65-F5344CB8AC3E}">
        <p14:creationId xmlns="" xmlns:p14="http://schemas.microsoft.com/office/powerpoint/2010/main" val="4241006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E4CCB9-ADAB-4344-AD75-D86DA6C63E8A}" type="datetimeFigureOut">
              <a:rPr lang="en-US" smtClean="0"/>
              <a:pPr/>
              <a:t>4/15/2020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62A3AB7-8F10-46A3-A6F7-C09F8EBB933B}" type="slidenum">
              <a:rPr lang="en-US" smtClean="0"/>
              <a:pPr/>
              <a:t>‹#›</a:t>
            </a:fld>
            <a:endParaRPr lang="en-US" dirty="0"/>
          </a:p>
        </p:txBody>
      </p:sp>
    </p:spTree>
    <p:extLst>
      <p:ext uri="{BB962C8B-B14F-4D97-AF65-F5344CB8AC3E}">
        <p14:creationId xmlns="" xmlns:p14="http://schemas.microsoft.com/office/powerpoint/2010/main" val="1878801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E4CCB9-ADAB-4344-AD75-D86DA6C63E8A}" type="datetimeFigureOut">
              <a:rPr lang="en-US" smtClean="0"/>
              <a:pPr/>
              <a:t>4/15/2020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62A3AB7-8F10-46A3-A6F7-C09F8EBB933B}" type="slidenum">
              <a:rPr lang="en-US" smtClean="0"/>
              <a:pPr/>
              <a:t>‹#›</a:t>
            </a:fld>
            <a:endParaRPr lang="en-US" dirty="0"/>
          </a:p>
        </p:txBody>
      </p:sp>
    </p:spTree>
    <p:extLst>
      <p:ext uri="{BB962C8B-B14F-4D97-AF65-F5344CB8AC3E}">
        <p14:creationId xmlns="" xmlns:p14="http://schemas.microsoft.com/office/powerpoint/2010/main" val="216398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E4CCB9-ADAB-4344-AD75-D86DA6C63E8A}" type="datetimeFigureOut">
              <a:rPr lang="en-US" smtClean="0"/>
              <a:pPr/>
              <a:t>4/15/2020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62A3AB7-8F10-46A3-A6F7-C09F8EBB933B}" type="slidenum">
              <a:rPr lang="en-US" smtClean="0"/>
              <a:pPr/>
              <a:t>‹#›</a:t>
            </a:fld>
            <a:endParaRPr lang="en-US" dirty="0"/>
          </a:p>
        </p:txBody>
      </p:sp>
    </p:spTree>
    <p:extLst>
      <p:ext uri="{BB962C8B-B14F-4D97-AF65-F5344CB8AC3E}">
        <p14:creationId xmlns="" xmlns:p14="http://schemas.microsoft.com/office/powerpoint/2010/main" val="2840616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E4CCB9-ADAB-4344-AD75-D86DA6C63E8A}" type="datetimeFigureOut">
              <a:rPr lang="en-US" smtClean="0"/>
              <a:pPr/>
              <a:t>4/15/2020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62A3AB7-8F10-46A3-A6F7-C09F8EBB933B}" type="slidenum">
              <a:rPr lang="en-US" smtClean="0"/>
              <a:pPr/>
              <a:t>‹#›</a:t>
            </a:fld>
            <a:endParaRPr lang="en-US" dirty="0"/>
          </a:p>
        </p:txBody>
      </p:sp>
    </p:spTree>
    <p:extLst>
      <p:ext uri="{BB962C8B-B14F-4D97-AF65-F5344CB8AC3E}">
        <p14:creationId xmlns="" xmlns:p14="http://schemas.microsoft.com/office/powerpoint/2010/main" val="1671855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E4CCB9-ADAB-4344-AD75-D86DA6C63E8A}" type="datetimeFigureOut">
              <a:rPr lang="en-US" smtClean="0"/>
              <a:pPr/>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2A3AB7-8F10-46A3-A6F7-C09F8EBB933B}" type="slidenum">
              <a:rPr lang="en-US" smtClean="0"/>
              <a:pPr/>
              <a:t>‹#›</a:t>
            </a:fld>
            <a:endParaRPr lang="en-US" dirty="0"/>
          </a:p>
        </p:txBody>
      </p:sp>
    </p:spTree>
    <p:extLst>
      <p:ext uri="{BB962C8B-B14F-4D97-AF65-F5344CB8AC3E}">
        <p14:creationId xmlns="" xmlns:p14="http://schemas.microsoft.com/office/powerpoint/2010/main" val="2429571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E4CCB9-ADAB-4344-AD75-D86DA6C63E8A}" type="datetimeFigureOut">
              <a:rPr lang="en-US" smtClean="0"/>
              <a:pPr/>
              <a:t>4/15/2020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62A3AB7-8F10-46A3-A6F7-C09F8EBB933B}" type="slidenum">
              <a:rPr lang="en-US" smtClean="0"/>
              <a:pPr/>
              <a:t>‹#›</a:t>
            </a:fld>
            <a:endParaRPr lang="en-US" dirty="0"/>
          </a:p>
        </p:txBody>
      </p:sp>
    </p:spTree>
    <p:extLst>
      <p:ext uri="{BB962C8B-B14F-4D97-AF65-F5344CB8AC3E}">
        <p14:creationId xmlns="" xmlns:p14="http://schemas.microsoft.com/office/powerpoint/2010/main" val="1400671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E4CCB9-ADAB-4344-AD75-D86DA6C63E8A}" type="datetimeFigureOut">
              <a:rPr lang="en-US" smtClean="0"/>
              <a:pPr/>
              <a:t>4/15/2020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2A3AB7-8F10-46A3-A6F7-C09F8EBB933B}" type="slidenum">
              <a:rPr lang="en-US" smtClean="0"/>
              <a:pPr/>
              <a:t>‹#›</a:t>
            </a:fld>
            <a:endParaRPr lang="en-US" dirty="0"/>
          </a:p>
        </p:txBody>
      </p:sp>
    </p:spTree>
    <p:extLst>
      <p:ext uri="{BB962C8B-B14F-4D97-AF65-F5344CB8AC3E}">
        <p14:creationId xmlns="" xmlns:p14="http://schemas.microsoft.com/office/powerpoint/2010/main" val="1574957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69242" y="1122363"/>
            <a:ext cx="9398758" cy="1211404"/>
          </a:xfrm>
        </p:spPr>
        <p:txBody>
          <a:bodyPr>
            <a:normAutofit/>
          </a:bodyPr>
          <a:lstStyle/>
          <a:p>
            <a:r>
              <a:rPr lang="en-US" sz="4400" i="1" dirty="0" smtClean="0">
                <a:latin typeface="Times New Roman" panose="02020603050405020304" pitchFamily="18" charset="0"/>
                <a:cs typeface="Times New Roman" panose="02020603050405020304" pitchFamily="18" charset="0"/>
              </a:rPr>
              <a:t>Readiness </a:t>
            </a:r>
            <a:endParaRPr lang="en-US" sz="4400" i="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80291" y="3147645"/>
            <a:ext cx="3868617" cy="1846385"/>
          </a:xfrm>
        </p:spPr>
        <p:txBody>
          <a:bodyPr>
            <a:noAutofit/>
          </a:bodyPr>
          <a:lstStyle/>
          <a:p>
            <a:r>
              <a:rPr lang="en-US" sz="4000" i="1" dirty="0" smtClean="0">
                <a:latin typeface="Times New Roman" panose="02020603050405020304" pitchFamily="18" charset="0"/>
                <a:cs typeface="Times New Roman" panose="02020603050405020304" pitchFamily="18" charset="0"/>
              </a:rPr>
              <a:t>Children Readiness for Preschool </a:t>
            </a:r>
            <a:endParaRPr lang="en-US" sz="4000" i="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448908" y="2639891"/>
            <a:ext cx="7692631" cy="4007094"/>
          </a:xfrm>
          <a:prstGeom prst="rect">
            <a:avLst/>
          </a:prstGeom>
        </p:spPr>
      </p:pic>
    </p:spTree>
    <p:extLst>
      <p:ext uri="{BB962C8B-B14F-4D97-AF65-F5344CB8AC3E}">
        <p14:creationId xmlns="" xmlns:p14="http://schemas.microsoft.com/office/powerpoint/2010/main" val="1081899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What is readiness?</a:t>
            </a:r>
            <a:r>
              <a:rPr lang="en-US" dirty="0"/>
              <a:t/>
            </a:r>
            <a:br>
              <a:rPr lang="en-US" dirty="0"/>
            </a:br>
            <a:endParaRPr lang="en-US" dirty="0"/>
          </a:p>
        </p:txBody>
      </p:sp>
      <p:sp>
        <p:nvSpPr>
          <p:cNvPr id="3" name="Content Placeholder 2"/>
          <p:cNvSpPr>
            <a:spLocks noGrp="1"/>
          </p:cNvSpPr>
          <p:nvPr>
            <p:ph idx="1"/>
          </p:nvPr>
        </p:nvSpPr>
        <p:spPr>
          <a:xfrm>
            <a:off x="838200" y="1301262"/>
            <a:ext cx="5545015" cy="4875701"/>
          </a:xfrm>
        </p:spPr>
        <p:txBody>
          <a:bodyPr>
            <a:normAutofit/>
          </a:bodyPr>
          <a:lstStyle/>
          <a:p>
            <a:r>
              <a:rPr lang="en-US" dirty="0">
                <a:latin typeface="Times New Roman" panose="02020603050405020304" pitchFamily="18" charset="0"/>
                <a:cs typeface="Times New Roman" panose="02020603050405020304" pitchFamily="18" charset="0"/>
              </a:rPr>
              <a:t>Ready to make a successful and smooth transition into a school</a:t>
            </a:r>
          </a:p>
          <a:p>
            <a:r>
              <a:rPr lang="en-US" dirty="0">
                <a:latin typeface="Times New Roman" panose="02020603050405020304" pitchFamily="18" charset="0"/>
                <a:cs typeface="Times New Roman" panose="02020603050405020304" pitchFamily="18" charset="0"/>
              </a:rPr>
              <a:t>Can be achieved by planning ahead of children’s activities</a:t>
            </a:r>
          </a:p>
          <a:p>
            <a:r>
              <a:rPr lang="en-US" dirty="0">
                <a:latin typeface="Times New Roman" panose="02020603050405020304" pitchFamily="18" charset="0"/>
                <a:cs typeface="Times New Roman" panose="02020603050405020304" pitchFamily="18" charset="0"/>
              </a:rPr>
              <a:t>The children should actively participate in skill-building activities.</a:t>
            </a:r>
          </a:p>
          <a:p>
            <a:r>
              <a:rPr lang="en-US" dirty="0">
                <a:latin typeface="Times New Roman" panose="02020603050405020304" pitchFamily="18" charset="0"/>
                <a:cs typeface="Times New Roman" panose="02020603050405020304" pitchFamily="18" charset="0"/>
              </a:rPr>
              <a:t>Readiness entails a much broader range of skills</a:t>
            </a:r>
          </a:p>
          <a:p>
            <a:r>
              <a:rPr lang="en-US" dirty="0">
                <a:latin typeface="Times New Roman" panose="02020603050405020304" pitchFamily="18" charset="0"/>
                <a:cs typeface="Times New Roman" panose="02020603050405020304" pitchFamily="18" charset="0"/>
              </a:rPr>
              <a:t>Requires self-care </a:t>
            </a:r>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180594" y="2857683"/>
            <a:ext cx="6011406" cy="4000317"/>
          </a:xfrm>
          <a:prstGeom prst="rect">
            <a:avLst/>
          </a:prstGeom>
        </p:spPr>
      </p:pic>
    </p:spTree>
    <p:extLst>
      <p:ext uri="{BB962C8B-B14F-4D97-AF65-F5344CB8AC3E}">
        <p14:creationId xmlns="" xmlns:p14="http://schemas.microsoft.com/office/powerpoint/2010/main" val="1701921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Importance of children's readiness </a:t>
            </a:r>
            <a:r>
              <a:rPr lang="en-US" dirty="0"/>
              <a:t/>
            </a:r>
            <a:br>
              <a:rPr lang="en-US" dirty="0"/>
            </a:br>
            <a:endParaRPr lang="en-US" dirty="0"/>
          </a:p>
        </p:txBody>
      </p:sp>
      <p:sp>
        <p:nvSpPr>
          <p:cNvPr id="3" name="Content Placeholder 2"/>
          <p:cNvSpPr>
            <a:spLocks noGrp="1"/>
          </p:cNvSpPr>
          <p:nvPr>
            <p:ph idx="1"/>
          </p:nvPr>
        </p:nvSpPr>
        <p:spPr>
          <a:xfrm>
            <a:off x="838200" y="1512277"/>
            <a:ext cx="5439508" cy="4664686"/>
          </a:xfrm>
        </p:spPr>
        <p:txBody>
          <a:bodyPr/>
          <a:lstStyle/>
          <a:p>
            <a:r>
              <a:rPr lang="en-US" dirty="0">
                <a:latin typeface="Times New Roman" panose="02020603050405020304" pitchFamily="18" charset="0"/>
                <a:cs typeface="Times New Roman" panose="02020603050405020304" pitchFamily="18" charset="0"/>
              </a:rPr>
              <a:t>Allows teachers to shape children’s skills further</a:t>
            </a:r>
          </a:p>
          <a:p>
            <a:r>
              <a:rPr lang="en-US" dirty="0">
                <a:latin typeface="Times New Roman" panose="02020603050405020304" pitchFamily="18" charset="0"/>
                <a:cs typeface="Times New Roman" panose="02020603050405020304" pitchFamily="18" charset="0"/>
              </a:rPr>
              <a:t>Children can easily catch up with plays of their peers</a:t>
            </a:r>
          </a:p>
          <a:p>
            <a:r>
              <a:rPr lang="en-US" dirty="0">
                <a:latin typeface="Times New Roman" panose="02020603050405020304" pitchFamily="18" charset="0"/>
                <a:cs typeface="Times New Roman" panose="02020603050405020304" pitchFamily="18" charset="0"/>
              </a:rPr>
              <a:t>A key factor for social interaction</a:t>
            </a:r>
          </a:p>
          <a:p>
            <a:r>
              <a:rPr lang="en-US" dirty="0">
                <a:latin typeface="Times New Roman" panose="02020603050405020304" pitchFamily="18" charset="0"/>
                <a:cs typeface="Times New Roman" panose="02020603050405020304" pitchFamily="18" charset="0"/>
              </a:rPr>
              <a:t>Triggers children to advance quickly in academic wise </a:t>
            </a:r>
          </a:p>
          <a:p>
            <a:endParaRPr lang="en-US" dirty="0"/>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096000" y="1027906"/>
            <a:ext cx="5846675" cy="4379362"/>
          </a:xfrm>
          <a:prstGeom prst="rect">
            <a:avLst/>
          </a:prstGeom>
        </p:spPr>
      </p:pic>
    </p:spTree>
    <p:extLst>
      <p:ext uri="{BB962C8B-B14F-4D97-AF65-F5344CB8AC3E}">
        <p14:creationId xmlns="" xmlns:p14="http://schemas.microsoft.com/office/powerpoint/2010/main" val="3332721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Importance of children's readiness</a:t>
            </a:r>
            <a:endParaRPr lang="en-US" dirty="0"/>
          </a:p>
        </p:txBody>
      </p:sp>
      <p:sp>
        <p:nvSpPr>
          <p:cNvPr id="3" name="Content Placeholder 2"/>
          <p:cNvSpPr>
            <a:spLocks noGrp="1"/>
          </p:cNvSpPr>
          <p:nvPr>
            <p:ph idx="1"/>
          </p:nvPr>
        </p:nvSpPr>
        <p:spPr>
          <a:xfrm>
            <a:off x="838200" y="1547446"/>
            <a:ext cx="6072554" cy="4629517"/>
          </a:xfrm>
        </p:spPr>
        <p:txBody>
          <a:bodyPr/>
          <a:lstStyle/>
          <a:p>
            <a:r>
              <a:rPr lang="en-US" dirty="0">
                <a:latin typeface="Times New Roman" panose="02020603050405020304" pitchFamily="18" charset="0"/>
                <a:cs typeface="Times New Roman" panose="02020603050405020304" pitchFamily="18" charset="0"/>
              </a:rPr>
              <a:t>Improvement in listening skills</a:t>
            </a:r>
          </a:p>
          <a:p>
            <a:r>
              <a:rPr lang="en-US" dirty="0">
                <a:latin typeface="Times New Roman" panose="02020603050405020304" pitchFamily="18" charset="0"/>
                <a:cs typeface="Times New Roman" panose="02020603050405020304" pitchFamily="18" charset="0"/>
              </a:rPr>
              <a:t>Improvement in reading skills </a:t>
            </a:r>
          </a:p>
          <a:p>
            <a:r>
              <a:rPr lang="en-US" dirty="0">
                <a:latin typeface="Times New Roman" panose="02020603050405020304" pitchFamily="18" charset="0"/>
                <a:cs typeface="Times New Roman" panose="02020603050405020304" pitchFamily="18" charset="0"/>
              </a:rPr>
              <a:t>Comfortable in adhering to  instruction</a:t>
            </a:r>
          </a:p>
          <a:p>
            <a:r>
              <a:rPr lang="en-US" dirty="0">
                <a:latin typeface="Times New Roman" panose="02020603050405020304" pitchFamily="18" charset="0"/>
                <a:cs typeface="Times New Roman" panose="02020603050405020304" pitchFamily="18" charset="0"/>
              </a:rPr>
              <a:t>Developed art of asking questions  </a:t>
            </a:r>
          </a:p>
          <a:p>
            <a:endParaRPr lang="en-US" dirty="0"/>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838200" y="3587262"/>
            <a:ext cx="5821134" cy="3270738"/>
          </a:xfrm>
          <a:prstGeom prst="rect">
            <a:avLst/>
          </a:prstGeom>
        </p:spPr>
      </p:pic>
    </p:spTree>
    <p:extLst>
      <p:ext uri="{BB962C8B-B14F-4D97-AF65-F5344CB8AC3E}">
        <p14:creationId xmlns="" xmlns:p14="http://schemas.microsoft.com/office/powerpoint/2010/main" val="1421504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latin typeface="Times New Roman" panose="02020603050405020304" pitchFamily="18" charset="0"/>
                <a:cs typeface="Times New Roman" panose="02020603050405020304" pitchFamily="18" charset="0"/>
              </a:rPr>
              <a:t>Critical features of a preschool</a:t>
            </a:r>
            <a:r>
              <a:rPr lang="en-US" b="1" dirty="0"/>
              <a:t> </a:t>
            </a:r>
            <a:r>
              <a:rPr lang="en-US" dirty="0"/>
              <a:t/>
            </a:r>
            <a:br>
              <a:rPr lang="en-US" dirty="0"/>
            </a:br>
            <a:endParaRPr lang="en-US" dirty="0"/>
          </a:p>
        </p:txBody>
      </p:sp>
      <p:sp>
        <p:nvSpPr>
          <p:cNvPr id="3" name="Content Placeholder 2"/>
          <p:cNvSpPr>
            <a:spLocks noGrp="1"/>
          </p:cNvSpPr>
          <p:nvPr>
            <p:ph idx="1"/>
          </p:nvPr>
        </p:nvSpPr>
        <p:spPr>
          <a:xfrm>
            <a:off x="838200" y="1318846"/>
            <a:ext cx="5685692" cy="4858117"/>
          </a:xfrm>
        </p:spPr>
        <p:txBody>
          <a:bodyPr/>
          <a:lstStyle/>
          <a:p>
            <a:r>
              <a:rPr lang="en-US" dirty="0" smtClean="0">
                <a:latin typeface="Times New Roman" panose="02020603050405020304" pitchFamily="18" charset="0"/>
                <a:cs typeface="Times New Roman" panose="02020603050405020304" pitchFamily="18" charset="0"/>
              </a:rPr>
              <a:t>Well-trained </a:t>
            </a:r>
            <a:r>
              <a:rPr lang="en-US" dirty="0">
                <a:latin typeface="Times New Roman" panose="02020603050405020304" pitchFamily="18" charset="0"/>
                <a:cs typeface="Times New Roman" panose="02020603050405020304" pitchFamily="18" charset="0"/>
              </a:rPr>
              <a:t>children’s teachers</a:t>
            </a:r>
          </a:p>
          <a:p>
            <a:r>
              <a:rPr lang="en-US" dirty="0">
                <a:latin typeface="Times New Roman" panose="02020603050405020304" pitchFamily="18" charset="0"/>
                <a:cs typeface="Times New Roman" panose="02020603050405020304" pitchFamily="18" charset="0"/>
              </a:rPr>
              <a:t>Modified and decorated fields for children to play </a:t>
            </a:r>
          </a:p>
          <a:p>
            <a:r>
              <a:rPr lang="en-US" dirty="0">
                <a:latin typeface="Times New Roman" panose="02020603050405020304" pitchFamily="18" charset="0"/>
                <a:cs typeface="Times New Roman" panose="02020603050405020304" pitchFamily="18" charset="0"/>
              </a:rPr>
              <a:t>Presence of book for literature learning </a:t>
            </a:r>
          </a:p>
          <a:p>
            <a:r>
              <a:rPr lang="en-US" dirty="0">
                <a:latin typeface="Times New Roman" panose="02020603050405020304" pitchFamily="18" charset="0"/>
                <a:cs typeface="Times New Roman" panose="02020603050405020304" pitchFamily="18" charset="0"/>
              </a:rPr>
              <a:t>A preschool should collaborate with children's parents</a:t>
            </a:r>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361087" y="1027906"/>
            <a:ext cx="5522818" cy="3675185"/>
          </a:xfrm>
          <a:prstGeom prst="rect">
            <a:avLst/>
          </a:prstGeom>
        </p:spPr>
      </p:pic>
    </p:spTree>
    <p:extLst>
      <p:ext uri="{BB962C8B-B14F-4D97-AF65-F5344CB8AC3E}">
        <p14:creationId xmlns="" xmlns:p14="http://schemas.microsoft.com/office/powerpoint/2010/main" val="397906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Critical features of a preschool</a:t>
            </a:r>
          </a:p>
        </p:txBody>
      </p:sp>
      <p:sp>
        <p:nvSpPr>
          <p:cNvPr id="3" name="Content Placeholder 2"/>
          <p:cNvSpPr>
            <a:spLocks noGrp="1"/>
          </p:cNvSpPr>
          <p:nvPr>
            <p:ph idx="1"/>
          </p:nvPr>
        </p:nvSpPr>
        <p:spPr>
          <a:xfrm>
            <a:off x="838200" y="1547446"/>
            <a:ext cx="5105400" cy="4629517"/>
          </a:xfrm>
        </p:spPr>
        <p:txBody>
          <a:bodyPr/>
          <a:lstStyle/>
          <a:p>
            <a:r>
              <a:rPr lang="en-US" dirty="0" smtClean="0">
                <a:latin typeface="Times New Roman" panose="02020603050405020304" pitchFamily="18" charset="0"/>
                <a:cs typeface="Times New Roman" panose="02020603050405020304" pitchFamily="18" charset="0"/>
              </a:rPr>
              <a:t>provision </a:t>
            </a:r>
            <a:r>
              <a:rPr lang="en-US" dirty="0">
                <a:latin typeface="Times New Roman" panose="02020603050405020304" pitchFamily="18" charset="0"/>
                <a:cs typeface="Times New Roman" panose="02020603050405020304" pitchFamily="18" charset="0"/>
              </a:rPr>
              <a:t>of visual strategies/visual aids </a:t>
            </a:r>
          </a:p>
          <a:p>
            <a:r>
              <a:rPr lang="en-US" dirty="0">
                <a:latin typeface="Times New Roman" panose="02020603050405020304" pitchFamily="18" charset="0"/>
                <a:cs typeface="Times New Roman" panose="02020603050405020304" pitchFamily="18" charset="0"/>
              </a:rPr>
              <a:t>Plans for outings</a:t>
            </a:r>
          </a:p>
          <a:p>
            <a:r>
              <a:rPr lang="en-US" dirty="0">
                <a:latin typeface="Times New Roman" panose="02020603050405020304" pitchFamily="18" charset="0"/>
                <a:cs typeface="Times New Roman" panose="02020603050405020304" pitchFamily="18" charset="0"/>
              </a:rPr>
              <a:t>Top-notch security strategies </a:t>
            </a:r>
          </a:p>
          <a:p>
            <a:r>
              <a:rPr lang="en-US" dirty="0">
                <a:latin typeface="Times New Roman" panose="02020603050405020304" pitchFamily="18" charset="0"/>
                <a:cs typeface="Times New Roman" panose="02020603050405020304" pitchFamily="18" charset="0"/>
              </a:rPr>
              <a:t>Attractive classes  </a:t>
            </a:r>
          </a:p>
          <a:p>
            <a:endParaRPr lang="en-US" dirty="0"/>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315158" y="1266092"/>
            <a:ext cx="6876842" cy="3851031"/>
          </a:xfrm>
          <a:prstGeom prst="rect">
            <a:avLst/>
          </a:prstGeom>
        </p:spPr>
      </p:pic>
    </p:spTree>
    <p:extLst>
      <p:ext uri="{BB962C8B-B14F-4D97-AF65-F5344CB8AC3E}">
        <p14:creationId xmlns="" xmlns:p14="http://schemas.microsoft.com/office/powerpoint/2010/main" val="477412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Essential skills for a child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178169"/>
            <a:ext cx="4999892" cy="4998794"/>
          </a:xfrm>
        </p:spPr>
        <p:txBody>
          <a:bodyPr/>
          <a:lstStyle/>
          <a:p>
            <a:r>
              <a:rPr lang="en-US" dirty="0">
                <a:latin typeface="Times New Roman" panose="02020603050405020304" pitchFamily="18" charset="0"/>
                <a:cs typeface="Times New Roman" panose="02020603050405020304" pitchFamily="18" charset="0"/>
              </a:rPr>
              <a:t>Self-regulation </a:t>
            </a:r>
          </a:p>
          <a:p>
            <a:r>
              <a:rPr lang="en-US" dirty="0">
                <a:latin typeface="Times New Roman" panose="02020603050405020304" pitchFamily="18" charset="0"/>
                <a:cs typeface="Times New Roman" panose="02020603050405020304" pitchFamily="18" charset="0"/>
              </a:rPr>
              <a:t>Sensory processing </a:t>
            </a:r>
          </a:p>
          <a:p>
            <a:r>
              <a:rPr lang="en-US" dirty="0">
                <a:latin typeface="Times New Roman" panose="02020603050405020304" pitchFamily="18" charset="0"/>
                <a:cs typeface="Times New Roman" panose="02020603050405020304" pitchFamily="18" charset="0"/>
              </a:rPr>
              <a:t>Receptive language </a:t>
            </a:r>
          </a:p>
          <a:p>
            <a:r>
              <a:rPr lang="en-US" dirty="0">
                <a:latin typeface="Times New Roman" panose="02020603050405020304" pitchFamily="18" charset="0"/>
                <a:cs typeface="Times New Roman" panose="02020603050405020304" pitchFamily="18" charset="0"/>
              </a:rPr>
              <a:t>Expressive language </a:t>
            </a:r>
          </a:p>
          <a:p>
            <a:r>
              <a:rPr lang="en-US" dirty="0">
                <a:latin typeface="Times New Roman" panose="02020603050405020304" pitchFamily="18" charset="0"/>
                <a:cs typeface="Times New Roman" panose="02020603050405020304" pitchFamily="18" charset="0"/>
              </a:rPr>
              <a:t>Articulation </a:t>
            </a:r>
          </a:p>
          <a:p>
            <a:endParaRPr lang="en-US" dirty="0"/>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132385" y="2907444"/>
            <a:ext cx="7631723" cy="3815862"/>
          </a:xfrm>
          <a:prstGeom prst="rect">
            <a:avLst/>
          </a:prstGeom>
        </p:spPr>
      </p:pic>
    </p:spTree>
    <p:extLst>
      <p:ext uri="{BB962C8B-B14F-4D97-AF65-F5344CB8AC3E}">
        <p14:creationId xmlns="" xmlns:p14="http://schemas.microsoft.com/office/powerpoint/2010/main" val="399650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979" y="218364"/>
            <a:ext cx="10616821" cy="859809"/>
          </a:xfrm>
        </p:spPr>
        <p:txBody>
          <a:bodyPr>
            <a:normAutofit/>
          </a:bodyPr>
          <a:lstStyle/>
          <a:p>
            <a:pPr algn="ctr"/>
            <a:r>
              <a:rPr lang="en-US" sz="3600" dirty="0" smtClean="0">
                <a:latin typeface="Times New Roman" panose="02020603050405020304" pitchFamily="18" charset="0"/>
                <a:cs typeface="Times New Roman" panose="02020603050405020304" pitchFamily="18" charset="0"/>
              </a:rPr>
              <a:t>References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36979" y="1392072"/>
            <a:ext cx="10616821" cy="4784891"/>
          </a:xfrm>
        </p:spPr>
        <p:txBody>
          <a:bodyPr>
            <a:normAutofit/>
          </a:bodyPr>
          <a:lstStyle/>
          <a:p>
            <a:r>
              <a:rPr lang="en-US" sz="2400" dirty="0">
                <a:latin typeface="Times New Roman" panose="02020603050405020304" pitchFamily="18" charset="0"/>
                <a:cs typeface="Times New Roman" panose="02020603050405020304" pitchFamily="18" charset="0"/>
              </a:rPr>
              <a:t>Bell, M. F., Bayliss, D. M., Glauert, R., &amp; Ohan, J. L. (2018). School readiness of </a:t>
            </a:r>
            <a:r>
              <a:rPr lang="en-US" sz="2400" dirty="0" smtClean="0">
                <a:latin typeface="Times New Roman" panose="02020603050405020304" pitchFamily="18" charset="0"/>
                <a:cs typeface="Times New Roman" panose="02020603050405020304" pitchFamily="18" charset="0"/>
              </a:rPr>
              <a:t>	maltreated </a:t>
            </a:r>
            <a:r>
              <a:rPr lang="en-US" sz="2400" dirty="0">
                <a:latin typeface="Times New Roman" panose="02020603050405020304" pitchFamily="18" charset="0"/>
                <a:cs typeface="Times New Roman" panose="02020603050405020304" pitchFamily="18" charset="0"/>
              </a:rPr>
              <a:t>children: Associations of timing, type, and </a:t>
            </a:r>
            <a:r>
              <a:rPr lang="en-US" sz="2400" dirty="0" smtClean="0">
                <a:latin typeface="Times New Roman" panose="02020603050405020304" pitchFamily="18" charset="0"/>
                <a:cs typeface="Times New Roman" panose="02020603050405020304" pitchFamily="18" charset="0"/>
              </a:rPr>
              <a:t>chronicity </a:t>
            </a:r>
            <a:r>
              <a:rPr lang="en-US" sz="2400" dirty="0">
                <a:latin typeface="Times New Roman" panose="02020603050405020304" pitchFamily="18" charset="0"/>
                <a:cs typeface="Times New Roman" panose="02020603050405020304" pitchFamily="18" charset="0"/>
              </a:rPr>
              <a:t>of </a:t>
            </a:r>
            <a:r>
              <a:rPr lang="en-US" sz="2400" dirty="0" smtClean="0">
                <a:latin typeface="Times New Roman" panose="02020603050405020304" pitchFamily="18" charset="0"/>
                <a:cs typeface="Times New Roman" panose="02020603050405020304" pitchFamily="18" charset="0"/>
              </a:rPr>
              <a:t>	maltreatment</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Child abuse &amp; neglect</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76</a:t>
            </a:r>
            <a:r>
              <a:rPr lang="en-US" sz="2400" dirty="0">
                <a:latin typeface="Times New Roman" panose="02020603050405020304" pitchFamily="18" charset="0"/>
                <a:cs typeface="Times New Roman" panose="02020603050405020304" pitchFamily="18" charset="0"/>
              </a:rPr>
              <a:t>, 426-439</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Brooks, E., &amp; Murray, J. (2018). Ready, steady, learn: school readiness and </a:t>
            </a:r>
            <a:r>
              <a:rPr lang="en-US" sz="2400" dirty="0" smtClean="0">
                <a:latin typeface="Times New Roman" panose="02020603050405020304" pitchFamily="18" charset="0"/>
                <a:cs typeface="Times New Roman" panose="02020603050405020304" pitchFamily="18" charset="0"/>
              </a:rPr>
              <a:t>	children’s </a:t>
            </a:r>
            <a:r>
              <a:rPr lang="en-US" sz="2400" dirty="0">
                <a:latin typeface="Times New Roman" panose="02020603050405020304" pitchFamily="18" charset="0"/>
                <a:cs typeface="Times New Roman" panose="02020603050405020304" pitchFamily="18" charset="0"/>
              </a:rPr>
              <a:t>voices in English early childhood settings. </a:t>
            </a:r>
            <a:r>
              <a:rPr lang="en-US" sz="2400" i="1" dirty="0">
                <a:latin typeface="Times New Roman" panose="02020603050405020304" pitchFamily="18" charset="0"/>
                <a:cs typeface="Times New Roman" panose="02020603050405020304" pitchFamily="18" charset="0"/>
              </a:rPr>
              <a:t>Education 3-13</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46</a:t>
            </a:r>
            <a:r>
              <a:rPr lang="en-US" sz="2400" dirty="0">
                <a:latin typeface="Times New Roman" panose="02020603050405020304" pitchFamily="18" charset="0"/>
                <a:cs typeface="Times New Roman" panose="02020603050405020304" pitchFamily="18" charset="0"/>
              </a:rPr>
              <a:t>(2), </a:t>
            </a:r>
            <a:r>
              <a:rPr lang="en-US" sz="2400" dirty="0" smtClean="0">
                <a:latin typeface="Times New Roman" panose="02020603050405020304" pitchFamily="18" charset="0"/>
                <a:cs typeface="Times New Roman" panose="02020603050405020304" pitchFamily="18" charset="0"/>
              </a:rPr>
              <a:t>	143-156</a:t>
            </a:r>
            <a:r>
              <a:rPr lang="en-US" sz="2400" dirty="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Bates, A. (2019). Readiness for School, Time and Ethics in Educational </a:t>
            </a:r>
            <a:r>
              <a:rPr lang="en-US" sz="2400" dirty="0" smtClean="0">
                <a:latin typeface="Times New Roman" panose="02020603050405020304" pitchFamily="18" charset="0"/>
                <a:cs typeface="Times New Roman" panose="02020603050405020304" pitchFamily="18" charset="0"/>
              </a:rPr>
              <a:t>	Practice</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Studies in Philosophy and Education</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38</a:t>
            </a:r>
            <a:r>
              <a:rPr lang="en-US" sz="2400" dirty="0">
                <a:latin typeface="Times New Roman" panose="02020603050405020304" pitchFamily="18" charset="0"/>
                <a:cs typeface="Times New Roman" panose="02020603050405020304" pitchFamily="18" charset="0"/>
              </a:rPr>
              <a:t>(4), 411-426.</a:t>
            </a: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Warren, D., Daraganova, G., &amp; O’Connor, M. </a:t>
            </a:r>
            <a:r>
              <a:rPr lang="en-US" sz="2400" dirty="0" smtClean="0">
                <a:latin typeface="Times New Roman" panose="02020603050405020304" pitchFamily="18" charset="0"/>
                <a:cs typeface="Times New Roman" panose="02020603050405020304" pitchFamily="18" charset="0"/>
              </a:rPr>
              <a:t>(2018) </a:t>
            </a:r>
            <a:r>
              <a:rPr lang="en-US" sz="2400" dirty="0">
                <a:latin typeface="Times New Roman" panose="02020603050405020304" pitchFamily="18" charset="0"/>
                <a:cs typeface="Times New Roman" panose="02020603050405020304" pitchFamily="18" charset="0"/>
              </a:rPr>
              <a:t>Preschool and children’s readiness </a:t>
            </a:r>
            <a:r>
              <a:rPr lang="en-US" sz="2400" dirty="0" smtClean="0">
                <a:latin typeface="Times New Roman" panose="02020603050405020304" pitchFamily="18" charset="0"/>
                <a:cs typeface="Times New Roman" panose="02020603050405020304" pitchFamily="18" charset="0"/>
              </a:rPr>
              <a:t>	for </a:t>
            </a:r>
            <a:r>
              <a:rPr lang="en-US" sz="2400" dirty="0">
                <a:latin typeface="Times New Roman" panose="02020603050405020304" pitchFamily="18" charset="0"/>
                <a:cs typeface="Times New Roman" panose="02020603050405020304" pitchFamily="18" charset="0"/>
              </a:rPr>
              <a:t>school. </a:t>
            </a:r>
            <a:r>
              <a:rPr lang="en-US" sz="2400" i="1" dirty="0">
                <a:latin typeface="Times New Roman" panose="02020603050405020304" pitchFamily="18" charset="0"/>
                <a:cs typeface="Times New Roman" panose="02020603050405020304" pitchFamily="18" charset="0"/>
              </a:rPr>
              <a:t>Growing Up In Australia</a:t>
            </a:r>
            <a:r>
              <a:rPr lang="en-US" sz="2400" dirty="0">
                <a:latin typeface="Times New Roman" panose="02020603050405020304" pitchFamily="18" charset="0"/>
                <a:cs typeface="Times New Roman" panose="02020603050405020304" pitchFamily="18" charset="0"/>
              </a:rPr>
              <a:t>, 73.</a:t>
            </a:r>
          </a:p>
        </p:txBody>
      </p:sp>
    </p:spTree>
    <p:extLst>
      <p:ext uri="{BB962C8B-B14F-4D97-AF65-F5344CB8AC3E}">
        <p14:creationId xmlns="" xmlns:p14="http://schemas.microsoft.com/office/powerpoint/2010/main" val="4108890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TotalTime>
  <Words>834</Words>
  <Application>Microsoft Office PowerPoint</Application>
  <PresentationFormat>Custom</PresentationFormat>
  <Paragraphs>55</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Readiness </vt:lpstr>
      <vt:lpstr>What is readiness? </vt:lpstr>
      <vt:lpstr>Importance of children's readiness  </vt:lpstr>
      <vt:lpstr>Importance of children's readiness</vt:lpstr>
      <vt:lpstr>Critical features of a preschool  </vt:lpstr>
      <vt:lpstr>Critical features of a preschool</vt:lpstr>
      <vt:lpstr>Essential skills for a child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Readiness</dc:title>
  <dc:creator>ELOHIM</dc:creator>
  <cp:lastModifiedBy>ADM</cp:lastModifiedBy>
  <cp:revision>6</cp:revision>
  <dcterms:created xsi:type="dcterms:W3CDTF">2020-04-14T21:58:02Z</dcterms:created>
  <dcterms:modified xsi:type="dcterms:W3CDTF">2020-04-15T00:40:32Z</dcterms:modified>
</cp:coreProperties>
</file>